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9144000"/>
  <p:notesSz cx="6858000" cy="9144000"/>
  <p:embeddedFontLst>
    <p:embeddedFont>
      <p:font typeface="Archivo Narrow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ArchivoNarrow-regular.fntdata"/><Relationship Id="rId21" Type="http://schemas.openxmlformats.org/officeDocument/2006/relationships/slide" Target="slides/slide17.xml"/><Relationship Id="rId24" Type="http://schemas.openxmlformats.org/officeDocument/2006/relationships/font" Target="fonts/ArchivoNarrow-italic.fntdata"/><Relationship Id="rId23" Type="http://schemas.openxmlformats.org/officeDocument/2006/relationships/font" Target="fonts/ArchivoNarrow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ArchivoNarrow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b="0" i="0" sz="1100" u="none" cap="none" strike="noStrike"/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b="0" i="0" sz="1100" u="none" cap="none" strike="noStrike"/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b="0" i="0" sz="1100" u="none" cap="none" strike="noStrike"/>
            </a:lvl3pPr>
            <a:lvl4pPr indent="-3175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b="0" i="0" sz="1100" u="none" cap="none" strike="noStrike"/>
            </a:lvl4pPr>
            <a:lvl5pPr indent="-3175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b="0" i="0" sz="1100" u="none" cap="none" strike="noStrike"/>
            </a:lvl5pPr>
            <a:lvl6pPr indent="-3175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b="0" i="0" sz="1100" u="none" cap="none" strike="noStrike"/>
            </a:lvl6pPr>
            <a:lvl7pPr indent="-3175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 b="0" i="0" sz="1100" u="none" cap="none" strike="noStrike"/>
            </a:lvl7pPr>
            <a:lvl8pPr indent="-3175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 b="0" i="0" sz="1100" u="none" cap="none" strike="noStrike"/>
            </a:lvl8pPr>
            <a:lvl9pPr indent="-3175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74dfd72ce_0_10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f74dfd72ce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f74dfd72ce_0_2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f74dfd72c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f74dfd72ce_0_2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f74dfd72c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74dfd72ce_0_11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74dfd72ce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74dfd72ce_0_6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f74dfd72c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f74dfd72ce_0_6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f74dfd72c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f74dfd72ce_0_7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f74dfd72c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f74dfd72ce_0_8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f74dfd72c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f74dfd72ce_0_3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f74dfd72c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74dfd72ce_0_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f74dfd72c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f74dfd72ce_0_9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f74dfd72c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f74dfd72ce_0_1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f74dfd72c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74dfd72ce_0_10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f74dfd72ce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f74dfd72ce_0_1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f74dfd72c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0" y="1886797"/>
            <a:ext cx="8520600" cy="18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18" y="67300"/>
            <a:ext cx="9143982" cy="1420254"/>
          </a:xfrm>
          <a:prstGeom prst="flowChartDocument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 flipH="1">
            <a:off x="18" y="0"/>
            <a:ext cx="9143982" cy="1420254"/>
          </a:xfrm>
          <a:prstGeom prst="flowChartDocumen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-11025" y="5919900"/>
            <a:ext cx="9155100" cy="9381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25" y="5919900"/>
            <a:ext cx="35721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MISSION</a:t>
            </a:r>
            <a:endParaRPr b="1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b="0" i="0" lang="en-GB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 is a nurturing ground for an individual’s holistic development to make effective contribution to the society in a dynamic environment</a:t>
            </a:r>
            <a:endParaRPr b="0" i="0" sz="11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3709075" y="5919900"/>
            <a:ext cx="20307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VISION</a:t>
            </a:r>
            <a:endParaRPr b="1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b="0" i="0" lang="en-GB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1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6067875" y="5919900"/>
            <a:ext cx="29844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1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CORE   VALUES</a:t>
            </a:r>
            <a:endParaRPr b="1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Georgia"/>
              <a:buNone/>
            </a:pPr>
            <a:r>
              <a:rPr b="0" i="0" lang="en-GB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Faith in God |  Moral Uprightness</a:t>
            </a:r>
            <a:br>
              <a:rPr b="0" i="0" lang="en-GB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Love of Fellow Beings   </a:t>
            </a:r>
            <a:br>
              <a:rPr b="0" i="0" lang="en-GB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1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Social Responsibility | Pursuit of Excellence</a:t>
            </a:r>
            <a:endParaRPr b="0" i="0" sz="11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43450" y="232167"/>
            <a:ext cx="2764676" cy="1002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93" name="Google Shape;93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/>
            </a:lvl1pPr>
            <a:lvl2pPr indent="-342900" lvl="1" marL="914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indent="-342900" lvl="2" marL="1371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indent="-342900" lvl="3" marL="18288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indent="-342900" lvl="4" marL="22860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indent="-342900" lvl="5" marL="2743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indent="-342900" lvl="6" marL="32004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indent="-342900" lvl="7" marL="36576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indent="-342900" lvl="8" marL="411480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94" name="Google Shape;94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5" name="Google Shape;95;p11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1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7" name="Google Shape;97;p11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1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1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p12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2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4" name="Google Shape;104;p12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2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2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" name="Google Shape;26;p3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" name="Google Shape;34;p4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5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" name="Google Shape;44;p5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5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5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6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2" name="Google Shape;52;p6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6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6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7" name="Google Shape;57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7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1" name="Google Shape;61;p7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7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7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7" name="Google Shape;67;p8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8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9" name="Google Shape;69;p8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8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8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5" name="Google Shape;75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9pPr>
          </a:lstStyle>
          <a:p/>
        </p:txBody>
      </p:sp>
      <p:sp>
        <p:nvSpPr>
          <p:cNvPr id="76" name="Google Shape;76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9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" name="Google Shape;80;p9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9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9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85" name="Google Shape;85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0"/>
          <p:cNvSpPr/>
          <p:nvPr/>
        </p:nvSpPr>
        <p:spPr>
          <a:xfrm>
            <a:off x="-11025" y="6347775"/>
            <a:ext cx="9155100" cy="5103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0"/>
          <p:cNvSpPr txBox="1"/>
          <p:nvPr/>
        </p:nvSpPr>
        <p:spPr>
          <a:xfrm>
            <a:off x="3343200" y="6431140"/>
            <a:ext cx="24576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Excellence and Service</a:t>
            </a:r>
            <a:endParaRPr b="0" i="0" sz="14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8" name="Google Shape;88;p10"/>
          <p:cNvSpPr/>
          <p:nvPr/>
        </p:nvSpPr>
        <p:spPr>
          <a:xfrm rot="10800000">
            <a:off x="6945800" y="275"/>
            <a:ext cx="2207100" cy="6147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0"/>
          <p:cNvSpPr/>
          <p:nvPr/>
        </p:nvSpPr>
        <p:spPr>
          <a:xfrm rot="10800000">
            <a:off x="-2200" y="-25"/>
            <a:ext cx="9155100" cy="364800"/>
          </a:xfrm>
          <a:prstGeom prst="round2SameRect">
            <a:avLst>
              <a:gd fmla="val 12503" name="adj1"/>
              <a:gd fmla="val 0" name="adj2"/>
            </a:avLst>
          </a:prstGeom>
          <a:solidFill>
            <a:srgbClr val="0B5394"/>
          </a:solidFill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0"/>
          <p:cNvSpPr txBox="1"/>
          <p:nvPr/>
        </p:nvSpPr>
        <p:spPr>
          <a:xfrm>
            <a:off x="6945800" y="248094"/>
            <a:ext cx="22071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CHRIST</a:t>
            </a:r>
            <a:br>
              <a:rPr b="0" i="0" lang="en-GB" sz="14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b="0" i="0" lang="en-GB" sz="12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Deemed to be University</a:t>
            </a:r>
            <a:endParaRPr b="0" i="0" sz="1200" u="none" cap="none" strike="noStrik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chivo Narrow"/>
              <a:buNone/>
              <a:defRPr b="1" i="0" sz="28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  <a:defRPr b="1" sz="2800">
                <a:latin typeface="Archivo Narrow"/>
                <a:ea typeface="Archivo Narrow"/>
                <a:cs typeface="Archivo Narrow"/>
                <a:sym typeface="Archivo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  <a:defRPr b="1" sz="2800">
                <a:latin typeface="Archivo Narrow"/>
                <a:ea typeface="Archivo Narrow"/>
                <a:cs typeface="Archivo Narrow"/>
                <a:sym typeface="Archivo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  <a:defRPr b="1" sz="2800">
                <a:latin typeface="Archivo Narrow"/>
                <a:ea typeface="Archivo Narrow"/>
                <a:cs typeface="Archivo Narrow"/>
                <a:sym typeface="Archivo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  <a:defRPr b="1" sz="2800">
                <a:latin typeface="Archivo Narrow"/>
                <a:ea typeface="Archivo Narrow"/>
                <a:cs typeface="Archivo Narrow"/>
                <a:sym typeface="Archivo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  <a:defRPr b="1" sz="2800">
                <a:latin typeface="Archivo Narrow"/>
                <a:ea typeface="Archivo Narrow"/>
                <a:cs typeface="Archivo Narrow"/>
                <a:sym typeface="Archivo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  <a:defRPr b="1" sz="2800">
                <a:latin typeface="Archivo Narrow"/>
                <a:ea typeface="Archivo Narrow"/>
                <a:cs typeface="Archivo Narrow"/>
                <a:sym typeface="Archivo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  <a:defRPr b="1" sz="2800">
                <a:latin typeface="Archivo Narrow"/>
                <a:ea typeface="Archivo Narrow"/>
                <a:cs typeface="Archivo Narrow"/>
                <a:sym typeface="Archivo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Archivo Narrow"/>
              <a:buNone/>
              <a:defRPr b="1" sz="2800">
                <a:latin typeface="Archivo Narrow"/>
                <a:ea typeface="Archivo Narrow"/>
                <a:cs typeface="Archivo Narrow"/>
                <a:sym typeface="Archivo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chivo Narrow"/>
              <a:buChar char="●"/>
              <a:defRPr b="0" i="0" sz="22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chivo Narrow"/>
              <a:buChar char="○"/>
              <a:defRPr b="0" i="0" sz="18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chivo Narrow"/>
              <a:buChar char="■"/>
              <a:defRPr b="0" i="0" sz="18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chivo Narrow"/>
              <a:buChar char="●"/>
              <a:defRPr b="0" i="0" sz="18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chivo Narrow"/>
              <a:buChar char="○"/>
              <a:defRPr b="0" i="0" sz="18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chivo Narrow"/>
              <a:buChar char="■"/>
              <a:defRPr b="0" i="0" sz="18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chivo Narrow"/>
              <a:buChar char="●"/>
              <a:defRPr b="0" i="0" sz="18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chivo Narrow"/>
              <a:buChar char="○"/>
              <a:defRPr b="0" i="0" sz="18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chivo Narrow"/>
              <a:buChar char="■"/>
              <a:defRPr b="0" i="0" sz="1800" u="none" cap="none" strike="noStrike">
                <a:solidFill>
                  <a:srgbClr val="000000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 txBox="1"/>
          <p:nvPr>
            <p:ph type="ctrTitle"/>
          </p:nvPr>
        </p:nvSpPr>
        <p:spPr>
          <a:xfrm>
            <a:off x="311700" y="2014872"/>
            <a:ext cx="8520600" cy="171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</a:pPr>
            <a:r>
              <a:rPr lang="en-GB"/>
              <a:t>Healthcare</a:t>
            </a:r>
            <a:r>
              <a:rPr lang="en-GB"/>
              <a:t>:2D analytics of CT scan data</a:t>
            </a:r>
            <a:endParaRPr/>
          </a:p>
        </p:txBody>
      </p:sp>
      <p:sp>
        <p:nvSpPr>
          <p:cNvPr id="112" name="Google Shape;112;p13"/>
          <p:cNvSpPr txBox="1"/>
          <p:nvPr>
            <p:ph idx="1" type="subTitle"/>
          </p:nvPr>
        </p:nvSpPr>
        <p:spPr>
          <a:xfrm>
            <a:off x="311700" y="3778820"/>
            <a:ext cx="8520600" cy="17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GB"/>
              <a:t>Done by John Justin Kattakayam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GB"/>
              <a:t>Gopika S 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GB"/>
              <a:t>Shreyansh Jaiswal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Before and After Preprocessing</a:t>
            </a:r>
            <a:endParaRPr/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350" y="1644425"/>
            <a:ext cx="8196951" cy="41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/>
          <p:nvPr>
            <p:ph type="title"/>
          </p:nvPr>
        </p:nvSpPr>
        <p:spPr>
          <a:xfrm>
            <a:off x="311700" y="593380"/>
            <a:ext cx="8520600" cy="12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Infection Masing on top of the whole image for better analysis</a:t>
            </a:r>
            <a:endParaRPr/>
          </a:p>
        </p:txBody>
      </p:sp>
      <p:pic>
        <p:nvPicPr>
          <p:cNvPr id="178" name="Google Shape;17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600" y="1794275"/>
            <a:ext cx="5422599" cy="43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Visualization and model evaluation</a:t>
            </a:r>
            <a:endParaRPr/>
          </a:p>
        </p:txBody>
      </p:sp>
      <p:pic>
        <p:nvPicPr>
          <p:cNvPr id="184" name="Google Shape;1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25" y="1778558"/>
            <a:ext cx="6059976" cy="461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538525"/>
            <a:ext cx="6145900" cy="29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3200" y="1302500"/>
            <a:ext cx="2650800" cy="48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Confusion Matrix</a:t>
            </a:r>
            <a:endParaRPr/>
          </a:p>
        </p:txBody>
      </p:sp>
      <p:pic>
        <p:nvPicPr>
          <p:cNvPr id="192" name="Google Shape;1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2625" y="1868675"/>
            <a:ext cx="5895625" cy="412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Prediction vs Actual</a:t>
            </a:r>
            <a:endParaRPr/>
          </a:p>
        </p:txBody>
      </p:sp>
      <p:pic>
        <p:nvPicPr>
          <p:cNvPr id="198" name="Google Shape;19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50" y="2185150"/>
            <a:ext cx="8832301" cy="306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204" name="Google Shape;204;p27"/>
          <p:cNvSpPr txBox="1"/>
          <p:nvPr>
            <p:ph idx="1" type="body"/>
          </p:nvPr>
        </p:nvSpPr>
        <p:spPr>
          <a:xfrm>
            <a:off x="311700" y="1874001"/>
            <a:ext cx="8520600" cy="42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some set of CT scans belong to a distribution that is easy to segment between infection and background while other CT scans are belonging to a distribution that is not easy to segment between infection and the background.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Done it with one sample, it is not  thoroughly investigated.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parts, one good and easily segmentable and the other bad (tough to segment).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fit models separate and find the output.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Roles and Responsibilities</a:t>
            </a:r>
            <a:endParaRPr/>
          </a:p>
        </p:txBody>
      </p:sp>
      <p:sp>
        <p:nvSpPr>
          <p:cNvPr id="210" name="Google Shape;210;p2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Shreyansh:</a:t>
            </a:r>
            <a:endParaRPr b="1"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research and implementation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PPT</a:t>
            </a:r>
            <a:endParaRPr sz="1700">
              <a:solidFill>
                <a:srgbClr val="B71E4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John:</a:t>
            </a:r>
            <a:endParaRPr b="1"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Preprocessing and data extraction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PPT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Evaluation Metrics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Gopika:</a:t>
            </a:r>
            <a:endParaRPr b="1"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Visualization and Data Augmentation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PPT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Evaluation Metrics</a:t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444625" y="281291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latin typeface="Arial"/>
                <a:ea typeface="Arial"/>
                <a:cs typeface="Arial"/>
                <a:sym typeface="Arial"/>
              </a:rPr>
              <a:t>THANK YOU!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 txBox="1"/>
          <p:nvPr/>
        </p:nvSpPr>
        <p:spPr>
          <a:xfrm>
            <a:off x="280300" y="1840625"/>
            <a:ext cx="8736000" cy="38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" name="Google Shape;11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125" y="2261088"/>
            <a:ext cx="4070575" cy="2971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4"/>
          <p:cNvSpPr txBox="1"/>
          <p:nvPr/>
        </p:nvSpPr>
        <p:spPr>
          <a:xfrm>
            <a:off x="242925" y="2092875"/>
            <a:ext cx="4765200" cy="38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Problem Statement:</a:t>
            </a:r>
            <a:r>
              <a:rPr lang="en-GB" sz="2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Investigate the use of </a:t>
            </a:r>
            <a:r>
              <a:rPr b="1" lang="en-GB" sz="2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texture analysis</a:t>
            </a:r>
            <a:r>
              <a:rPr lang="en-GB" sz="2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b="1" lang="en-GB" sz="2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feature extraction</a:t>
            </a:r>
            <a:r>
              <a:rPr lang="en-GB" sz="2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techniques in CT scan images to identify unique radiomic signatures of COVID-19 infection</a:t>
            </a:r>
            <a:endParaRPr sz="22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chemeClr val="lt2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200">
                <a:solidFill>
                  <a:schemeClr val="dk1"/>
                </a:solidFill>
                <a:highlight>
                  <a:schemeClr val="lt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200">
              <a:solidFill>
                <a:schemeClr val="dk1"/>
              </a:solidFill>
              <a:highlight>
                <a:schemeClr val="lt2"/>
              </a:highlight>
              <a:latin typeface="Archivo Narrow"/>
              <a:ea typeface="Archivo Narrow"/>
              <a:cs typeface="Archivo Narrow"/>
              <a:sym typeface="Archivo Narr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15"/>
          <p:cNvSpPr txBox="1"/>
          <p:nvPr>
            <p:ph idx="1" type="body"/>
          </p:nvPr>
        </p:nvSpPr>
        <p:spPr>
          <a:xfrm>
            <a:off x="311700" y="148058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2200"/>
              <a:buNone/>
            </a:pPr>
            <a:r>
              <a:rPr lang="en-GB" sz="21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is a comprehensive package for COVID-19 detection, comprising three tasks: COVID-19 Infection Segmentation, COVID-19 Classification, and Lung Segmentation. This project aims to provide a complete solution for COVID-19 detection, leveraging the strengths of deep learning models in medical image analysis. By integrating these tasks, the project enables accurate and efficient diagnosis of COVID-19, facilitating timely treatment and improving patient outcomes. Furthermore, the project's modular design allows for easy adaptation and extension to accommodate emerging trends and advancements in medical imaging and deep learning.</a:t>
            </a:r>
            <a:endParaRPr sz="3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b="0" lang="en-GB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About the Dataset</a:t>
            </a:r>
            <a:endParaRPr sz="4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1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GB" sz="21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project uses a dataset consisting of CT scans and corresponding labels for COVID-19 infection segmentation.</a:t>
            </a:r>
            <a:endParaRPr sz="21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74151"/>
              </a:buClr>
              <a:buSzPts val="2100"/>
              <a:buFont typeface="Times New Roman"/>
              <a:buChar char="●"/>
            </a:pPr>
            <a:r>
              <a:rPr lang="en-GB" sz="21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https://www.kaggle.com/datasets/andrewmvd/covid19-ct-scans</a:t>
            </a:r>
            <a:endParaRPr sz="21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212" y="3132800"/>
            <a:ext cx="8439574" cy="186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200" y="5178725"/>
            <a:ext cx="2514600" cy="8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8075" y="5104750"/>
            <a:ext cx="2443050" cy="98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Sample Data and Preprocessing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17"/>
          <p:cNvSpPr txBox="1"/>
          <p:nvPr>
            <p:ph idx="1" type="body"/>
          </p:nvPr>
        </p:nvSpPr>
        <p:spPr>
          <a:xfrm>
            <a:off x="311700" y="1237649"/>
            <a:ext cx="8520600" cy="49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25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preprocessing stage involves the following steps:</a:t>
            </a:r>
            <a:endParaRPr sz="2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Removing incomplete and faulty images.</a:t>
            </a:r>
            <a:endParaRPr sz="2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Separating model for empty mask prediction.</a:t>
            </a:r>
            <a:endParaRPr sz="2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Contrast Limited Adaptive Histogram Equalization (CLAHE) for image enhancement.</a:t>
            </a:r>
            <a:endParaRPr sz="2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Cropping the Region of Interest (ROI) using Otsu's binarization and other approaches</a:t>
            </a:r>
            <a:endParaRPr sz="2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augmentation</a:t>
            </a:r>
            <a:endParaRPr sz="20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311700" y="593376"/>
            <a:ext cx="85206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b="0" lang="en-GB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CLAHE(Contrast Limited Adaptive Histogram Equalization ) for image enhancement</a:t>
            </a:r>
            <a:endParaRPr b="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925" y="2232825"/>
            <a:ext cx="4080251" cy="277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6175" y="2099925"/>
            <a:ext cx="4659025" cy="284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Enhancement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61975"/>
            <a:ext cx="8287376" cy="471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311700" y="593374"/>
            <a:ext cx="8520600" cy="13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rPr b="0" lang="en-GB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Cropping the Region of Interest (ROI) using Otsu's binarization and other approaches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75" y="2301474"/>
            <a:ext cx="8839197" cy="27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Augmentation</a:t>
            </a:r>
            <a:endParaRPr/>
          </a:p>
        </p:txBody>
      </p:sp>
      <p:pic>
        <p:nvPicPr>
          <p:cNvPr id="165" name="Google Shape;16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25" y="1989375"/>
            <a:ext cx="8625676" cy="12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585650"/>
            <a:ext cx="8679901" cy="113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